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9" r:id="rId3"/>
    <p:sldId id="283" r:id="rId4"/>
    <p:sldId id="285" r:id="rId5"/>
    <p:sldId id="286" r:id="rId6"/>
    <p:sldId id="280" r:id="rId7"/>
    <p:sldId id="281" r:id="rId8"/>
    <p:sldId id="265" r:id="rId9"/>
    <p:sldId id="282" r:id="rId10"/>
    <p:sldId id="284" r:id="rId1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2" autoAdjust="0"/>
  </p:normalViewPr>
  <p:slideViewPr>
    <p:cSldViewPr>
      <p:cViewPr varScale="1">
        <p:scale>
          <a:sx n="95" d="100"/>
          <a:sy n="95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363B-0638-41B9-A64A-76ABE73935C7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936CA-82C8-4501-BF32-0D960DF69F2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E17DA-DD9D-41F8-82B1-CD3258B1D886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E85D57-B5A0-4AD8-9C27-F83E9467338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0F50-35D8-4C1A-A689-53B235B0A1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D221-A548-4FB1-A737-6099377EDC72}" type="datetimeFigureOut">
              <a:rPr lang="it-IT" smtClean="0"/>
              <a:pPr/>
              <a:t>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E8FCF-09B7-427C-B962-1966F4C46A6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oglio_di_lavoro_di_Microsoft_Office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39552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endParaRPr lang="it-IT" sz="5400" b="1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" y="0"/>
            <a:ext cx="9396536" cy="1219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800" b="1" dirty="0">
                <a:solidFill>
                  <a:schemeClr val="accent2"/>
                </a:solidFill>
              </a:rPr>
              <a:t>Il Progetto Su18</a:t>
            </a:r>
          </a:p>
          <a:p>
            <a:pPr algn="ctr"/>
            <a:r>
              <a:rPr lang="it-IT" sz="2000" b="1" dirty="0">
                <a:solidFill>
                  <a:schemeClr val="accent2"/>
                </a:solidFill>
              </a:rPr>
              <a:t> </a:t>
            </a:r>
            <a:endParaRPr lang="it-IT" sz="2000" b="1" dirty="0">
              <a:solidFill>
                <a:srgbClr val="FF7C8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b="1" dirty="0" smtClean="0"/>
              <a:t>IIS Caterina da Siena - Milano - 5 ottobre 2023  </a:t>
            </a:r>
            <a:endParaRPr lang="it-IT" b="1" dirty="0"/>
          </a:p>
          <a:p>
            <a:pPr algn="ctr"/>
            <a:r>
              <a:rPr lang="it-IT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endParaRPr lang="it-IT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196754"/>
            <a:ext cx="9394948" cy="257175"/>
            <a:chOff x="1" y="798"/>
            <a:chExt cx="5767" cy="162"/>
          </a:xfrm>
        </p:grpSpPr>
        <p:sp>
          <p:nvSpPr>
            <p:cNvPr id="3084" name="Rectangle 8"/>
            <p:cNvSpPr>
              <a:spLocks noChangeArrowheads="1"/>
            </p:cNvSpPr>
            <p:nvPr/>
          </p:nvSpPr>
          <p:spPr bwMode="auto">
            <a:xfrm rot="-5400000">
              <a:off x="883" y="-84"/>
              <a:ext cx="160" cy="192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3085" name="Rectangle 9"/>
            <p:cNvSpPr>
              <a:spLocks noChangeArrowheads="1"/>
            </p:cNvSpPr>
            <p:nvPr/>
          </p:nvSpPr>
          <p:spPr bwMode="auto">
            <a:xfrm rot="-5400000">
              <a:off x="2804" y="-81"/>
              <a:ext cx="160" cy="192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3086" name="Rectangle 10"/>
            <p:cNvSpPr>
              <a:spLocks noChangeArrowheads="1"/>
            </p:cNvSpPr>
            <p:nvPr/>
          </p:nvSpPr>
          <p:spPr bwMode="auto">
            <a:xfrm rot="-5400000">
              <a:off x="4727" y="-82"/>
              <a:ext cx="160" cy="192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it-IT" sz="2400"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48000" y="1579563"/>
            <a:ext cx="3421063" cy="3263900"/>
            <a:chOff x="1920" y="995"/>
            <a:chExt cx="2155" cy="2056"/>
          </a:xfrm>
        </p:grpSpPr>
        <p:sp>
          <p:nvSpPr>
            <p:cNvPr id="3081" name="Rectangle 12"/>
            <p:cNvSpPr>
              <a:spLocks noChangeArrowheads="1"/>
            </p:cNvSpPr>
            <p:nvPr/>
          </p:nvSpPr>
          <p:spPr bwMode="auto">
            <a:xfrm>
              <a:off x="2256" y="1427"/>
              <a:ext cx="1584" cy="1584"/>
            </a:xfrm>
            <a:prstGeom prst="rect">
              <a:avLst/>
            </a:prstGeom>
            <a:solidFill>
              <a:srgbClr val="EFDEC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2" name="Oval 13"/>
            <p:cNvSpPr>
              <a:spLocks noChangeArrowheads="1"/>
            </p:cNvSpPr>
            <p:nvPr/>
          </p:nvSpPr>
          <p:spPr bwMode="auto">
            <a:xfrm>
              <a:off x="2064" y="1043"/>
              <a:ext cx="1968" cy="1968"/>
            </a:xfrm>
            <a:prstGeom prst="ellipse">
              <a:avLst/>
            </a:prstGeom>
            <a:solidFill>
              <a:srgbClr val="EFDE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3083" name="Picture 14" descr="LogoSu1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995"/>
              <a:ext cx="2155" cy="2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9" name="Picture 15" descr="Su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97152"/>
            <a:ext cx="43529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6"/>
          <p:cNvSpPr txBox="1">
            <a:spLocks noChangeArrowheads="1"/>
          </p:cNvSpPr>
          <p:nvPr/>
        </p:nvSpPr>
        <p:spPr bwMode="auto">
          <a:xfrm>
            <a:off x="3851920" y="6519446"/>
            <a:ext cx="5544616" cy="338554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 i="1" dirty="0" smtClean="0">
                <a:solidFill>
                  <a:schemeClr val="accent2"/>
                </a:solidFill>
                <a:latin typeface="Simpson" pitchFamily="2" charset="0"/>
              </a:rPr>
              <a:t> </a:t>
            </a:r>
            <a:r>
              <a:rPr lang="it-IT" sz="1400" i="1" dirty="0" smtClean="0">
                <a:solidFill>
                  <a:schemeClr val="accent2"/>
                </a:solidFill>
                <a:latin typeface="Simpson" pitchFamily="2" charset="0"/>
              </a:rPr>
              <a:t>A cura di Pietro </a:t>
            </a:r>
            <a:r>
              <a:rPr lang="it-IT" sz="1400" i="1" dirty="0">
                <a:solidFill>
                  <a:schemeClr val="accent2"/>
                </a:solidFill>
                <a:latin typeface="Simpson" pitchFamily="2" charset="0"/>
              </a:rPr>
              <a:t>Danise, coordinatore </a:t>
            </a:r>
            <a:r>
              <a:rPr lang="it-IT" sz="1400" i="1" dirty="0" smtClean="0">
                <a:solidFill>
                  <a:schemeClr val="accent2"/>
                </a:solidFill>
                <a:latin typeface="Simpson" pitchFamily="2" charset="0"/>
              </a:rPr>
              <a:t>scientifico nazionale Su18</a:t>
            </a:r>
            <a:endParaRPr lang="it-IT" sz="1400" i="1" dirty="0">
              <a:solidFill>
                <a:schemeClr val="accent2"/>
              </a:solidFill>
              <a:latin typeface="Simpson" pitchFamily="2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262030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sellaDiTesto 18"/>
          <p:cNvSpPr txBox="1"/>
          <p:nvPr/>
        </p:nvSpPr>
        <p:spPr>
          <a:xfrm>
            <a:off x="1475656" y="1844824"/>
            <a:ext cx="28803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dirty="0" smtClean="0">
                <a:latin typeface="Arial" pitchFamily="34" charset="0"/>
                <a:cs typeface="Arial" pitchFamily="34" charset="0"/>
              </a:rPr>
              <a:t>Siamo ancora qua</a:t>
            </a:r>
            <a:endParaRPr lang="it-IT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300192" y="14127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accent1"/>
                </a:solidFill>
              </a:rPr>
              <a:t>www.scienzaunder18.net</a:t>
            </a:r>
            <a:endParaRPr lang="it-IT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853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IT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0"/>
            <a:ext cx="72009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484439" y="1341440"/>
            <a:ext cx="1008062" cy="274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Monza, 20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 rot="10800000" flipV="1">
            <a:off x="3349626" y="547688"/>
            <a:ext cx="1370013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/>
              <a:t>Milano, 25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619673" y="980730"/>
            <a:ext cx="1944267" cy="27699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Rozzano/Lacchiarella, 19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580063" y="1341440"/>
            <a:ext cx="863600" cy="274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Lodi, 17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580063" y="1628775"/>
            <a:ext cx="1008062" cy="2746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Brescia, 7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2627314" y="1700215"/>
            <a:ext cx="1008062" cy="274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/>
              <a:t>Pavia, </a:t>
            </a:r>
            <a:r>
              <a:rPr lang="it-IT" sz="1200" b="1" dirty="0" smtClean="0"/>
              <a:t>20</a:t>
            </a:r>
            <a:endParaRPr lang="it-IT" sz="1200" b="1" dirty="0"/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5724128" y="1988840"/>
            <a:ext cx="1295400" cy="2746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/>
              <a:t>Mantova, 13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 rot="-459796">
            <a:off x="766764" y="2587625"/>
            <a:ext cx="1439862" cy="2746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Sestri Levante, 3</a:t>
            </a:r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6948488" y="3068640"/>
            <a:ext cx="1439862" cy="274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/>
              <a:t>Pescara, </a:t>
            </a:r>
            <a:r>
              <a:rPr lang="it-IT" sz="1200" b="1" dirty="0" smtClean="0"/>
              <a:t>16</a:t>
            </a:r>
            <a:endParaRPr lang="it-IT" sz="1200" b="1" dirty="0"/>
          </a:p>
        </p:txBody>
      </p:sp>
      <p:sp>
        <p:nvSpPr>
          <p:cNvPr id="26636" name="Text Box 15"/>
          <p:cNvSpPr txBox="1">
            <a:spLocks noChangeArrowheads="1"/>
          </p:cNvSpPr>
          <p:nvPr/>
        </p:nvSpPr>
        <p:spPr bwMode="auto">
          <a:xfrm>
            <a:off x="2411414" y="2636840"/>
            <a:ext cx="1439862" cy="2746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Siena, 1</a:t>
            </a:r>
          </a:p>
        </p:txBody>
      </p:sp>
      <p:pic>
        <p:nvPicPr>
          <p:cNvPr id="26637" name="Picture 16" descr="Mozambico_cartin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73465"/>
            <a:ext cx="2565400" cy="3284537"/>
          </a:xfrm>
          <a:noFill/>
        </p:spPr>
      </p:pic>
      <p:sp>
        <p:nvSpPr>
          <p:cNvPr id="26638" name="Text Box 18"/>
          <p:cNvSpPr txBox="1">
            <a:spLocks noChangeArrowheads="1"/>
          </p:cNvSpPr>
          <p:nvPr/>
        </p:nvSpPr>
        <p:spPr bwMode="auto">
          <a:xfrm>
            <a:off x="0" y="0"/>
            <a:ext cx="3275856" cy="369332"/>
          </a:xfrm>
          <a:prstGeom prst="rect">
            <a:avLst/>
          </a:prstGeom>
          <a:solidFill>
            <a:srgbClr val="F8FAA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latin typeface="Tahoma" pitchFamily="34" charset="0"/>
              </a:rPr>
              <a:t>Le sedi e gli eventi Su18  </a:t>
            </a:r>
            <a:endParaRPr lang="it-IT" b="1" dirty="0">
              <a:latin typeface="Tahoma" pitchFamily="34" charset="0"/>
            </a:endParaRPr>
          </a:p>
        </p:txBody>
      </p:sp>
      <p:sp>
        <p:nvSpPr>
          <p:cNvPr id="26639" name="Text Box 19"/>
          <p:cNvSpPr txBox="1">
            <a:spLocks noChangeArrowheads="1"/>
          </p:cNvSpPr>
          <p:nvPr/>
        </p:nvSpPr>
        <p:spPr bwMode="auto">
          <a:xfrm>
            <a:off x="6948488" y="3357565"/>
            <a:ext cx="1439862" cy="2746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/>
              <a:t>Penne, 13</a:t>
            </a:r>
          </a:p>
        </p:txBody>
      </p:sp>
      <p:sp>
        <p:nvSpPr>
          <p:cNvPr id="26640" name="Text Box 20"/>
          <p:cNvSpPr txBox="1">
            <a:spLocks noChangeArrowheads="1"/>
          </p:cNvSpPr>
          <p:nvPr/>
        </p:nvSpPr>
        <p:spPr bwMode="auto">
          <a:xfrm>
            <a:off x="6588126" y="981077"/>
            <a:ext cx="1944688" cy="2762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 Gorizia/Monfalcone, 13</a:t>
            </a:r>
          </a:p>
        </p:txBody>
      </p:sp>
      <p:sp>
        <p:nvSpPr>
          <p:cNvPr id="26641" name="AutoShape 22"/>
          <p:cNvSpPr>
            <a:spLocks noChangeArrowheads="1"/>
          </p:cNvSpPr>
          <p:nvPr/>
        </p:nvSpPr>
        <p:spPr bwMode="auto">
          <a:xfrm rot="1348359">
            <a:off x="3635375" y="1341440"/>
            <a:ext cx="935038" cy="73025"/>
          </a:xfrm>
          <a:prstGeom prst="rightArrow">
            <a:avLst>
              <a:gd name="adj1" fmla="val 50000"/>
              <a:gd name="adj2" fmla="val 3201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2" name="AutoShape 23"/>
          <p:cNvSpPr>
            <a:spLocks noChangeArrowheads="1"/>
          </p:cNvSpPr>
          <p:nvPr/>
        </p:nvSpPr>
        <p:spPr bwMode="auto">
          <a:xfrm>
            <a:off x="3492500" y="1484315"/>
            <a:ext cx="935038" cy="73025"/>
          </a:xfrm>
          <a:prstGeom prst="rightArrow">
            <a:avLst>
              <a:gd name="adj1" fmla="val 50000"/>
              <a:gd name="adj2" fmla="val 3201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3" name="AutoShape 24"/>
          <p:cNvSpPr>
            <a:spLocks noChangeArrowheads="1"/>
          </p:cNvSpPr>
          <p:nvPr/>
        </p:nvSpPr>
        <p:spPr bwMode="auto">
          <a:xfrm rot="10800000">
            <a:off x="5651500" y="1125540"/>
            <a:ext cx="935038" cy="73025"/>
          </a:xfrm>
          <a:prstGeom prst="rightArrow">
            <a:avLst>
              <a:gd name="adj1" fmla="val 50000"/>
              <a:gd name="adj2" fmla="val 3201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4" name="AutoShape 25"/>
          <p:cNvSpPr>
            <a:spLocks noChangeArrowheads="1"/>
          </p:cNvSpPr>
          <p:nvPr/>
        </p:nvSpPr>
        <p:spPr bwMode="auto">
          <a:xfrm rot="-1185569">
            <a:off x="3635375" y="1700215"/>
            <a:ext cx="935038" cy="73025"/>
          </a:xfrm>
          <a:prstGeom prst="rightArrow">
            <a:avLst>
              <a:gd name="adj1" fmla="val 50000"/>
              <a:gd name="adj2" fmla="val 3201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5" name="AutoShape 26"/>
          <p:cNvSpPr>
            <a:spLocks noChangeArrowheads="1"/>
          </p:cNvSpPr>
          <p:nvPr/>
        </p:nvSpPr>
        <p:spPr bwMode="auto">
          <a:xfrm rot="12075365">
            <a:off x="4683271" y="1866951"/>
            <a:ext cx="1058789" cy="45719"/>
          </a:xfrm>
          <a:prstGeom prst="rightArrow">
            <a:avLst>
              <a:gd name="adj1" fmla="val 50000"/>
              <a:gd name="adj2" fmla="val 3201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6" name="AutoShape 27"/>
          <p:cNvSpPr>
            <a:spLocks noChangeArrowheads="1"/>
          </p:cNvSpPr>
          <p:nvPr/>
        </p:nvSpPr>
        <p:spPr bwMode="auto">
          <a:xfrm rot="10800000">
            <a:off x="4643439" y="1484315"/>
            <a:ext cx="935037" cy="73025"/>
          </a:xfrm>
          <a:prstGeom prst="rightArrow">
            <a:avLst>
              <a:gd name="adj1" fmla="val 50000"/>
              <a:gd name="adj2" fmla="val 3201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7" name="AutoShape 29"/>
          <p:cNvSpPr>
            <a:spLocks noChangeArrowheads="1"/>
          </p:cNvSpPr>
          <p:nvPr/>
        </p:nvSpPr>
        <p:spPr bwMode="auto">
          <a:xfrm rot="3156491">
            <a:off x="3780632" y="1196182"/>
            <a:ext cx="935038" cy="73025"/>
          </a:xfrm>
          <a:prstGeom prst="rightArrow">
            <a:avLst>
              <a:gd name="adj1" fmla="val 50000"/>
              <a:gd name="adj2" fmla="val 3201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8" name="AutoShape 33"/>
          <p:cNvSpPr>
            <a:spLocks noChangeArrowheads="1"/>
          </p:cNvSpPr>
          <p:nvPr/>
        </p:nvSpPr>
        <p:spPr bwMode="auto">
          <a:xfrm rot="-706925">
            <a:off x="2181226" y="2401888"/>
            <a:ext cx="1931988" cy="50800"/>
          </a:xfrm>
          <a:prstGeom prst="rightArrow">
            <a:avLst>
              <a:gd name="adj1" fmla="val 50000"/>
              <a:gd name="adj2" fmla="val 32097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9" name="AutoShape 34"/>
          <p:cNvSpPr>
            <a:spLocks noChangeArrowheads="1"/>
          </p:cNvSpPr>
          <p:nvPr/>
        </p:nvSpPr>
        <p:spPr bwMode="auto">
          <a:xfrm rot="10800000">
            <a:off x="4643439" y="1628777"/>
            <a:ext cx="935037" cy="73025"/>
          </a:xfrm>
          <a:prstGeom prst="rightArrow">
            <a:avLst>
              <a:gd name="adj1" fmla="val 50000"/>
              <a:gd name="adj2" fmla="val 3201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0" name="AutoShape 38"/>
          <p:cNvSpPr>
            <a:spLocks noChangeArrowheads="1"/>
          </p:cNvSpPr>
          <p:nvPr/>
        </p:nvSpPr>
        <p:spPr bwMode="auto">
          <a:xfrm>
            <a:off x="3851275" y="2708277"/>
            <a:ext cx="935038" cy="73025"/>
          </a:xfrm>
          <a:prstGeom prst="rightArrow">
            <a:avLst>
              <a:gd name="adj1" fmla="val 50000"/>
              <a:gd name="adj2" fmla="val 3201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1" name="AutoShape 42"/>
          <p:cNvSpPr>
            <a:spLocks noChangeArrowheads="1"/>
          </p:cNvSpPr>
          <p:nvPr/>
        </p:nvSpPr>
        <p:spPr bwMode="auto">
          <a:xfrm rot="10800000">
            <a:off x="6084889" y="3357565"/>
            <a:ext cx="935037" cy="73025"/>
          </a:xfrm>
          <a:prstGeom prst="rightArrow">
            <a:avLst>
              <a:gd name="adj1" fmla="val 50000"/>
              <a:gd name="adj2" fmla="val 3201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2" name="AutoShape 43"/>
          <p:cNvSpPr>
            <a:spLocks noChangeArrowheads="1"/>
          </p:cNvSpPr>
          <p:nvPr/>
        </p:nvSpPr>
        <p:spPr bwMode="auto">
          <a:xfrm rot="10800000">
            <a:off x="6011864" y="3213102"/>
            <a:ext cx="935037" cy="73025"/>
          </a:xfrm>
          <a:prstGeom prst="rightArrow">
            <a:avLst>
              <a:gd name="adj1" fmla="val 50000"/>
              <a:gd name="adj2" fmla="val 3201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3" name="Text Box 44"/>
          <p:cNvSpPr txBox="1">
            <a:spLocks noChangeArrowheads="1"/>
          </p:cNvSpPr>
          <p:nvPr/>
        </p:nvSpPr>
        <p:spPr bwMode="auto">
          <a:xfrm>
            <a:off x="7740650" y="5445127"/>
            <a:ext cx="1403350" cy="2762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/>
              <a:t>Gioiosa </a:t>
            </a:r>
            <a:r>
              <a:rPr lang="it-IT" sz="1200" b="1" dirty="0" err="1"/>
              <a:t>Jonica</a:t>
            </a:r>
            <a:r>
              <a:rPr lang="it-IT" sz="1200" b="1" dirty="0"/>
              <a:t> 2</a:t>
            </a:r>
          </a:p>
        </p:txBody>
      </p:sp>
      <p:sp>
        <p:nvSpPr>
          <p:cNvPr id="26654" name="AutoShape 48"/>
          <p:cNvSpPr>
            <a:spLocks noChangeArrowheads="1"/>
          </p:cNvSpPr>
          <p:nvPr/>
        </p:nvSpPr>
        <p:spPr bwMode="auto">
          <a:xfrm rot="10800000">
            <a:off x="7092950" y="5516563"/>
            <a:ext cx="647700" cy="144462"/>
          </a:xfrm>
          <a:prstGeom prst="rightArrow">
            <a:avLst>
              <a:gd name="adj1" fmla="val 50000"/>
              <a:gd name="adj2" fmla="val 22506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5" name="AutoShape 49"/>
          <p:cNvSpPr>
            <a:spLocks noChangeArrowheads="1"/>
          </p:cNvSpPr>
          <p:nvPr/>
        </p:nvSpPr>
        <p:spPr bwMode="auto">
          <a:xfrm rot="20823967" flipV="1">
            <a:off x="4213226" y="3060700"/>
            <a:ext cx="574675" cy="71438"/>
          </a:xfrm>
          <a:prstGeom prst="rightArrow">
            <a:avLst>
              <a:gd name="adj1" fmla="val 50000"/>
              <a:gd name="adj2" fmla="val 20111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6" name="Text Box 50"/>
          <p:cNvSpPr txBox="1">
            <a:spLocks noChangeArrowheads="1"/>
          </p:cNvSpPr>
          <p:nvPr/>
        </p:nvSpPr>
        <p:spPr bwMode="auto">
          <a:xfrm>
            <a:off x="3132139" y="3068640"/>
            <a:ext cx="1152525" cy="2746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Livorno 3</a:t>
            </a:r>
          </a:p>
        </p:txBody>
      </p:sp>
      <p:sp>
        <p:nvSpPr>
          <p:cNvPr id="26657" name="Line 51"/>
          <p:cNvSpPr>
            <a:spLocks noChangeShapeType="1"/>
          </p:cNvSpPr>
          <p:nvPr/>
        </p:nvSpPr>
        <p:spPr bwMode="auto">
          <a:xfrm>
            <a:off x="2484438" y="2708277"/>
            <a:ext cx="12954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58" name="Line 52"/>
          <p:cNvSpPr>
            <a:spLocks noChangeShapeType="1"/>
          </p:cNvSpPr>
          <p:nvPr/>
        </p:nvSpPr>
        <p:spPr bwMode="auto">
          <a:xfrm flipV="1">
            <a:off x="5724129" y="2060849"/>
            <a:ext cx="1224136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59" name="Line 54"/>
          <p:cNvSpPr>
            <a:spLocks noChangeShapeType="1"/>
          </p:cNvSpPr>
          <p:nvPr/>
        </p:nvSpPr>
        <p:spPr bwMode="auto">
          <a:xfrm flipV="1">
            <a:off x="5651501" y="1700213"/>
            <a:ext cx="7921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039" name="PubOvalCallout"/>
          <p:cNvSpPr>
            <a:spLocks noEditPoints="1" noChangeArrowheads="1"/>
          </p:cNvSpPr>
          <p:nvPr/>
        </p:nvSpPr>
        <p:spPr bwMode="auto">
          <a:xfrm>
            <a:off x="539750" y="5589588"/>
            <a:ext cx="863600" cy="950912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6661" name="Text Box 56"/>
          <p:cNvSpPr txBox="1">
            <a:spLocks noChangeArrowheads="1"/>
          </p:cNvSpPr>
          <p:nvPr/>
        </p:nvSpPr>
        <p:spPr bwMode="auto">
          <a:xfrm>
            <a:off x="2483768" y="5780782"/>
            <a:ext cx="24475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 smtClean="0">
                <a:solidFill>
                  <a:srgbClr val="FF0000"/>
                </a:solidFill>
              </a:rPr>
              <a:t>175</a:t>
            </a:r>
            <a:r>
              <a:rPr lang="it-IT" sz="1600" dirty="0" smtClean="0"/>
              <a:t> eventi Su18</a:t>
            </a:r>
          </a:p>
          <a:p>
            <a:pPr>
              <a:spcBef>
                <a:spcPct val="50000"/>
              </a:spcBef>
            </a:pPr>
            <a:r>
              <a:rPr lang="it-IT" sz="1600" dirty="0" smtClean="0">
                <a:solidFill>
                  <a:srgbClr val="FF0000"/>
                </a:solidFill>
              </a:rPr>
              <a:t>10.000</a:t>
            </a:r>
            <a:r>
              <a:rPr lang="it-IT" sz="1600" dirty="0" smtClean="0"/>
              <a:t> Progetti</a:t>
            </a:r>
            <a:endParaRPr lang="it-IT" sz="1600" dirty="0"/>
          </a:p>
          <a:p>
            <a:pPr>
              <a:spcBef>
                <a:spcPct val="50000"/>
              </a:spcBef>
            </a:pPr>
            <a:r>
              <a:rPr lang="it-IT" sz="1600" dirty="0">
                <a:solidFill>
                  <a:srgbClr val="FF0000"/>
                </a:solidFill>
              </a:rPr>
              <a:t>2</a:t>
            </a:r>
            <a:r>
              <a:rPr lang="it-IT" sz="1600" dirty="0" smtClean="0">
                <a:solidFill>
                  <a:srgbClr val="FF0000"/>
                </a:solidFill>
              </a:rPr>
              <a:t>00.000</a:t>
            </a:r>
            <a:r>
              <a:rPr lang="it-IT" sz="1600" dirty="0" smtClean="0"/>
              <a:t> studenti espositori</a:t>
            </a:r>
            <a:endParaRPr lang="it-IT" sz="1600" dirty="0"/>
          </a:p>
        </p:txBody>
      </p:sp>
      <p:sp>
        <p:nvSpPr>
          <p:cNvPr id="26662" name="Line 54"/>
          <p:cNvSpPr>
            <a:spLocks noChangeShapeType="1"/>
          </p:cNvSpPr>
          <p:nvPr/>
        </p:nvSpPr>
        <p:spPr bwMode="auto">
          <a:xfrm flipV="1">
            <a:off x="5651501" y="1700213"/>
            <a:ext cx="7921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63" name="Line 51"/>
          <p:cNvSpPr>
            <a:spLocks noChangeShapeType="1"/>
          </p:cNvSpPr>
          <p:nvPr/>
        </p:nvSpPr>
        <p:spPr bwMode="auto">
          <a:xfrm>
            <a:off x="2916238" y="3141663"/>
            <a:ext cx="12954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64" name="Text Box 6"/>
          <p:cNvSpPr txBox="1">
            <a:spLocks noChangeArrowheads="1"/>
          </p:cNvSpPr>
          <p:nvPr/>
        </p:nvSpPr>
        <p:spPr bwMode="auto">
          <a:xfrm>
            <a:off x="1043609" y="1340770"/>
            <a:ext cx="1008063" cy="274637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/>
              <a:t>Torino 1</a:t>
            </a:r>
          </a:p>
        </p:txBody>
      </p:sp>
      <p:sp>
        <p:nvSpPr>
          <p:cNvPr id="26665" name="AutoShape 29"/>
          <p:cNvSpPr>
            <a:spLocks noChangeArrowheads="1"/>
          </p:cNvSpPr>
          <p:nvPr/>
        </p:nvSpPr>
        <p:spPr bwMode="auto">
          <a:xfrm>
            <a:off x="2123728" y="1628801"/>
            <a:ext cx="1511746" cy="46037"/>
          </a:xfrm>
          <a:prstGeom prst="rightArrow">
            <a:avLst>
              <a:gd name="adj1" fmla="val 50000"/>
              <a:gd name="adj2" fmla="val 31836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6" name="Text Box 6"/>
          <p:cNvSpPr txBox="1">
            <a:spLocks noChangeArrowheads="1"/>
          </p:cNvSpPr>
          <p:nvPr/>
        </p:nvSpPr>
        <p:spPr bwMode="auto">
          <a:xfrm rot="10800000" flipV="1">
            <a:off x="611560" y="2060850"/>
            <a:ext cx="1008062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/>
              <a:t>Genova </a:t>
            </a:r>
            <a:r>
              <a:rPr lang="it-IT" sz="1200" b="1" dirty="0" smtClean="0"/>
              <a:t>1</a:t>
            </a:r>
            <a:endParaRPr lang="it-IT" sz="1200" b="1" dirty="0"/>
          </a:p>
        </p:txBody>
      </p:sp>
      <p:sp>
        <p:nvSpPr>
          <p:cNvPr id="26667" name="AutoShape 33"/>
          <p:cNvSpPr>
            <a:spLocks noChangeArrowheads="1"/>
          </p:cNvSpPr>
          <p:nvPr/>
        </p:nvSpPr>
        <p:spPr bwMode="auto">
          <a:xfrm>
            <a:off x="1619250" y="2133600"/>
            <a:ext cx="2376488" cy="71438"/>
          </a:xfrm>
          <a:prstGeom prst="rightArrow">
            <a:avLst>
              <a:gd name="adj1" fmla="val 50000"/>
              <a:gd name="adj2" fmla="val 32265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8" name="Line 53"/>
          <p:cNvSpPr>
            <a:spLocks noChangeShapeType="1"/>
          </p:cNvSpPr>
          <p:nvPr/>
        </p:nvSpPr>
        <p:spPr bwMode="auto">
          <a:xfrm>
            <a:off x="763589" y="2716215"/>
            <a:ext cx="1360487" cy="6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69" name="Line 54"/>
          <p:cNvSpPr>
            <a:spLocks noChangeShapeType="1"/>
          </p:cNvSpPr>
          <p:nvPr/>
        </p:nvSpPr>
        <p:spPr bwMode="auto">
          <a:xfrm flipV="1">
            <a:off x="468313" y="2060577"/>
            <a:ext cx="10795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827585" y="1700810"/>
            <a:ext cx="1296095" cy="276999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/>
              <a:t>Grugliasco (</a:t>
            </a:r>
            <a:r>
              <a:rPr lang="it-IT" sz="1200" b="1" dirty="0" err="1" smtClean="0"/>
              <a:t>To</a:t>
            </a:r>
            <a:r>
              <a:rPr lang="it-IT" sz="1200" b="1" dirty="0" smtClean="0"/>
              <a:t>) </a:t>
            </a:r>
            <a:r>
              <a:rPr lang="it-IT" sz="1200" b="1" dirty="0"/>
              <a:t>1</a:t>
            </a:r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6948264" y="3429002"/>
            <a:ext cx="12954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4932040" y="5165229"/>
            <a:ext cx="1728192" cy="1692771"/>
          </a:xfrm>
          <a:prstGeom prst="rect">
            <a:avLst/>
          </a:prstGeom>
          <a:solidFill>
            <a:srgbClr val="ECEDB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/>
              <a:t>Sedi per regioni oggi</a:t>
            </a:r>
          </a:p>
          <a:p>
            <a:pPr>
              <a:spcBef>
                <a:spcPct val="50000"/>
              </a:spcBef>
            </a:pPr>
            <a:r>
              <a:rPr lang="it-IT" sz="1200" b="1" dirty="0" smtClean="0"/>
              <a:t>Lombardia: 5 </a:t>
            </a:r>
            <a:endParaRPr lang="it-IT" sz="1200" b="1" dirty="0"/>
          </a:p>
          <a:p>
            <a:pPr>
              <a:spcBef>
                <a:spcPct val="50000"/>
              </a:spcBef>
            </a:pPr>
            <a:r>
              <a:rPr lang="it-IT" sz="1200" b="1" dirty="0" smtClean="0"/>
              <a:t>Friuli: 1</a:t>
            </a:r>
          </a:p>
          <a:p>
            <a:pPr>
              <a:spcBef>
                <a:spcPct val="50000"/>
              </a:spcBef>
            </a:pPr>
            <a:r>
              <a:rPr lang="it-IT" sz="1200" b="1" dirty="0" smtClean="0"/>
              <a:t>Piemonte: 2</a:t>
            </a:r>
          </a:p>
          <a:p>
            <a:pPr>
              <a:spcBef>
                <a:spcPct val="50000"/>
              </a:spcBef>
            </a:pPr>
            <a:r>
              <a:rPr lang="it-IT" sz="1200" b="1" dirty="0" smtClean="0"/>
              <a:t>Abruzzo: 1 </a:t>
            </a:r>
          </a:p>
          <a:p>
            <a:pPr>
              <a:spcBef>
                <a:spcPct val="50000"/>
              </a:spcBef>
            </a:pPr>
            <a:r>
              <a:rPr lang="it-IT" sz="1200" b="1" dirty="0" smtClean="0"/>
              <a:t>Calabria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olo isoscele 12"/>
          <p:cNvSpPr/>
          <p:nvPr/>
        </p:nvSpPr>
        <p:spPr>
          <a:xfrm>
            <a:off x="2195736" y="1412776"/>
            <a:ext cx="1008112" cy="57606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0" y="1"/>
            <a:ext cx="9144000" cy="692695"/>
          </a:xfrm>
          <a:solidFill>
            <a:srgbClr val="92D050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b="1" dirty="0" smtClean="0"/>
              <a:t>Il modello Su18.  </a:t>
            </a:r>
            <a:r>
              <a:rPr lang="it-IT" dirty="0" smtClean="0"/>
              <a:t>3 ambienti di apprendimento (tavoli) </a:t>
            </a:r>
            <a:r>
              <a:rPr lang="it-IT" dirty="0" err="1" smtClean="0"/>
              <a:t>laboratoriali</a:t>
            </a:r>
            <a:r>
              <a:rPr lang="it-IT" dirty="0" smtClean="0"/>
              <a:t> con l’obiettivo comune (a tutti e 3 gli ambienti) di creare conoscenza attraverso un “dialogo” tra 3 “</a:t>
            </a:r>
            <a:r>
              <a:rPr lang="it-IT" dirty="0" err="1" smtClean="0"/>
              <a:t>soggetti-oggetti</a:t>
            </a:r>
            <a:r>
              <a:rPr lang="it-IT" dirty="0" smtClean="0"/>
              <a:t>”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908720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 Il tavolo della didattica</a:t>
            </a:r>
          </a:p>
          <a:p>
            <a:r>
              <a:rPr lang="it-IT" sz="1400" i="1" dirty="0" smtClean="0">
                <a:solidFill>
                  <a:srgbClr val="FF0000"/>
                </a:solidFill>
              </a:rPr>
              <a:t>“Il docente regista”</a:t>
            </a:r>
            <a:endParaRPr lang="it-IT" sz="1400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292494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2. Il tavolo della transizione</a:t>
            </a:r>
          </a:p>
          <a:p>
            <a:r>
              <a:rPr lang="it-IT" sz="1400" i="1" dirty="0" smtClean="0">
                <a:solidFill>
                  <a:srgbClr val="FF0000"/>
                </a:solidFill>
              </a:rPr>
              <a:t>“ Dal docente agli studenti”</a:t>
            </a:r>
            <a:endParaRPr lang="it-IT" sz="1400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4437112"/>
            <a:ext cx="3995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3. Il tavolo della </a:t>
            </a:r>
            <a:r>
              <a:rPr lang="it-IT" i="1" dirty="0" smtClean="0"/>
              <a:t>Comunicazione </a:t>
            </a:r>
          </a:p>
          <a:p>
            <a:r>
              <a:rPr lang="it-IT" i="1" dirty="0" smtClean="0"/>
              <a:t>Pubblica</a:t>
            </a:r>
            <a:r>
              <a:rPr lang="it-IT" dirty="0" smtClean="0"/>
              <a:t>  - </a:t>
            </a:r>
            <a:r>
              <a:rPr lang="it-IT" sz="1400" dirty="0" smtClean="0">
                <a:solidFill>
                  <a:srgbClr val="FF0000"/>
                </a:solidFill>
              </a:rPr>
              <a:t>Un ambiente innovativo dal 1998</a:t>
            </a:r>
          </a:p>
          <a:p>
            <a:r>
              <a:rPr lang="it-IT" sz="1400" i="1" dirty="0" smtClean="0">
                <a:solidFill>
                  <a:srgbClr val="FF0000"/>
                </a:solidFill>
              </a:rPr>
              <a:t>“Gli studenti inter-attori”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endParaRPr lang="it-IT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384" y="692696"/>
            <a:ext cx="2855616" cy="16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33"/>
          <p:cNvSpPr>
            <a:spLocks noChangeArrowheads="1"/>
          </p:cNvSpPr>
          <p:nvPr/>
        </p:nvSpPr>
        <p:spPr bwMode="auto">
          <a:xfrm rot="5400000">
            <a:off x="-412334" y="2004622"/>
            <a:ext cx="1440162" cy="256470"/>
          </a:xfrm>
          <a:prstGeom prst="rightArrow">
            <a:avLst>
              <a:gd name="adj1" fmla="val 50000"/>
              <a:gd name="adj2" fmla="val 32265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 rot="5400000">
            <a:off x="7056276" y="2816932"/>
            <a:ext cx="1152128" cy="216024"/>
          </a:xfrm>
          <a:prstGeom prst="rightArrow">
            <a:avLst>
              <a:gd name="adj1" fmla="val 50000"/>
              <a:gd name="adj2" fmla="val 3226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63490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56992"/>
            <a:ext cx="2411760" cy="1807324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2267744" y="112474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Laboratorio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331640" y="170080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docente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03848" y="184482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Studenti</a:t>
            </a:r>
            <a:endParaRPr lang="it-IT" sz="1200" b="1" dirty="0"/>
          </a:p>
        </p:txBody>
      </p:sp>
      <p:sp>
        <p:nvSpPr>
          <p:cNvPr id="17" name="Triangolo isoscele 16"/>
          <p:cNvSpPr/>
          <p:nvPr/>
        </p:nvSpPr>
        <p:spPr>
          <a:xfrm>
            <a:off x="3779912" y="3861048"/>
            <a:ext cx="1008112" cy="57606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923928" y="357301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Laboratorio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131840" y="436510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Studenti</a:t>
            </a:r>
          </a:p>
          <a:p>
            <a:r>
              <a:rPr lang="it-IT" sz="1200" b="1" dirty="0" smtClean="0"/>
              <a:t>espositori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572000" y="443711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Studenti</a:t>
            </a:r>
          </a:p>
          <a:p>
            <a:r>
              <a:rPr lang="it-IT" sz="1200" b="1" dirty="0" smtClean="0"/>
              <a:t>visitatori</a:t>
            </a:r>
            <a:endParaRPr lang="it-IT" sz="1200" b="1" dirty="0"/>
          </a:p>
        </p:txBody>
      </p:sp>
      <p:pic>
        <p:nvPicPr>
          <p:cNvPr id="22" name="Picture 2" descr="Attività scientifica che dimostra l'equilibrio e il centro di gravità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764704"/>
            <a:ext cx="1358404" cy="1296144"/>
          </a:xfrm>
          <a:prstGeom prst="rect">
            <a:avLst/>
          </a:prstGeom>
          <a:noFill/>
        </p:spPr>
      </p:pic>
      <p:pic>
        <p:nvPicPr>
          <p:cNvPr id="23" name="Picture 2" descr="Attività scientifica che dimostra l'equilibrio e il centro di gravità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861048"/>
            <a:ext cx="1132003" cy="1080120"/>
          </a:xfrm>
          <a:prstGeom prst="rect">
            <a:avLst/>
          </a:prstGeom>
          <a:noFill/>
        </p:spPr>
      </p:pic>
      <p:sp>
        <p:nvSpPr>
          <p:cNvPr id="24" name="Triangolo isoscele 23"/>
          <p:cNvSpPr/>
          <p:nvPr/>
        </p:nvSpPr>
        <p:spPr>
          <a:xfrm>
            <a:off x="3203848" y="2636912"/>
            <a:ext cx="1008112" cy="57606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275856" y="242088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Laboratorio</a:t>
            </a:r>
            <a:endParaRPr lang="it-IT" sz="1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555776" y="299695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Docente </a:t>
            </a:r>
            <a:r>
              <a:rPr lang="it-IT" sz="1200" b="1" dirty="0" smtClean="0"/>
              <a:t>– </a:t>
            </a:r>
          </a:p>
          <a:p>
            <a:r>
              <a:rPr lang="it-IT" sz="1200" b="1" dirty="0" smtClean="0"/>
              <a:t>Studenti</a:t>
            </a:r>
            <a:endParaRPr lang="it-IT" sz="12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995936" y="314096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Studenti</a:t>
            </a:r>
            <a:endParaRPr lang="it-IT" sz="12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259632" y="184482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     </a:t>
            </a:r>
            <a:r>
              <a:rPr lang="it-IT" sz="1200" b="1" dirty="0" smtClean="0"/>
              <a:t>Docente</a:t>
            </a:r>
            <a:endParaRPr lang="it-IT" sz="1200" b="1" dirty="0"/>
          </a:p>
        </p:txBody>
      </p:sp>
      <p:pic>
        <p:nvPicPr>
          <p:cNvPr id="30" name="Picture 2" descr="Attività scientifica che dimostra l'equilibrio e il centro di gravità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060848"/>
            <a:ext cx="1368152" cy="1305445"/>
          </a:xfrm>
          <a:prstGeom prst="rect">
            <a:avLst/>
          </a:prstGeom>
          <a:noFill/>
        </p:spPr>
      </p:pic>
      <p:sp>
        <p:nvSpPr>
          <p:cNvPr id="31" name="Freccia circolare a destra 30"/>
          <p:cNvSpPr/>
          <p:nvPr/>
        </p:nvSpPr>
        <p:spPr>
          <a:xfrm>
            <a:off x="2267744" y="3068960"/>
            <a:ext cx="288032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rot="5400000">
            <a:off x="-108521" y="3861049"/>
            <a:ext cx="936106" cy="216024"/>
          </a:xfrm>
          <a:prstGeom prst="rightArrow">
            <a:avLst>
              <a:gd name="adj1" fmla="val 50000"/>
              <a:gd name="adj2" fmla="val 32265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0" y="5688449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Caratteristiche del tavolo della comunicazione pubblica </a:t>
            </a:r>
          </a:p>
          <a:p>
            <a:r>
              <a:rPr lang="it-IT" sz="1400" dirty="0" smtClean="0"/>
              <a:t>All’esterno della Scuola – A maggio - Progetti di Scienze , ma non solo - Tutta la classe - Ogni ordine di scuola -  Senza premi – Gratuito – si invitano realtà esterne alla Scuola – </a:t>
            </a:r>
          </a:p>
          <a:p>
            <a:r>
              <a:rPr lang="it-IT" sz="1400" dirty="0" smtClean="0"/>
              <a:t>Visitatori: scuole, ma non solo …..</a:t>
            </a:r>
            <a:endParaRPr lang="it-IT" sz="1400" dirty="0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057800"/>
            <a:ext cx="20088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7" descr="IMG_62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39" y="5048489"/>
            <a:ext cx="2411761" cy="180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3140968"/>
            <a:ext cx="4716016" cy="19082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600" b="1" dirty="0" smtClean="0">
                <a:solidFill>
                  <a:srgbClr val="C00000"/>
                </a:solidFill>
              </a:rPr>
              <a:t>Metodologia</a:t>
            </a:r>
          </a:p>
          <a:p>
            <a:pPr>
              <a:buNone/>
            </a:pPr>
            <a:r>
              <a:rPr lang="it-IT" sz="1600" dirty="0" smtClean="0"/>
              <a:t>Mostrare (per dimostrare con calma), fare e far fare - </a:t>
            </a:r>
            <a:r>
              <a:rPr lang="it-IT" sz="1600" dirty="0" err="1" smtClean="0"/>
              <a:t>fare</a:t>
            </a:r>
            <a:r>
              <a:rPr lang="it-IT" sz="1600" dirty="0" smtClean="0"/>
              <a:t> domande legittime, stimolare il dialogo, spiazzare e lasciarsi spiazzare, negoziare, riflettere, collegare, rilanciare, chiudere piste e aprirne altre, </a:t>
            </a:r>
            <a:r>
              <a:rPr lang="it-IT" sz="1600" dirty="0" err="1" smtClean="0"/>
              <a:t>metariflettere</a:t>
            </a:r>
            <a:r>
              <a:rPr lang="it-IT" sz="1600" dirty="0" smtClean="0"/>
              <a:t> ….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“Non c’è una ricetta”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Ma</a:t>
            </a:r>
            <a:r>
              <a:rPr lang="it-IT" b="1" dirty="0" smtClean="0">
                <a:solidFill>
                  <a:srgbClr val="7030A0"/>
                </a:solidFill>
              </a:rPr>
              <a:t> … Attenzione al laboratorio “trasmissivo”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 smtClean="0"/>
              <a:t>1- Il tavolo della didattica. </a:t>
            </a:r>
            <a:r>
              <a:rPr lang="it-IT" dirty="0" smtClean="0"/>
              <a:t>Instaurare un dialogo (socratico) tra 3 “soggetti - oggetti”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0" y="908720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Il laboratorio come “dispositivo” per imparare </a:t>
            </a:r>
          </a:p>
          <a:p>
            <a:r>
              <a:rPr lang="it-IT" sz="1600" dirty="0" smtClean="0"/>
              <a:t>Proporre </a:t>
            </a:r>
            <a:r>
              <a:rPr lang="it-IT" sz="1600" b="1" dirty="0" smtClean="0"/>
              <a:t>un’attività laboratoriale </a:t>
            </a:r>
            <a:r>
              <a:rPr lang="it-IT" sz="1600" dirty="0" smtClean="0"/>
              <a:t>(centrata su manipolazione di materiali, foto, giochi, sfide, articoli, testi, strutture, modelli, rappresentazioni ecc.) che deve essere uno stimolo per un dialogo che permetta di f</a:t>
            </a:r>
            <a:r>
              <a:rPr lang="it-IT" sz="1600" b="1" dirty="0" smtClean="0"/>
              <a:t>are esperienza diretta di un fenomeno, di esplorare un concetto, un principio, una legge ecc.    </a:t>
            </a:r>
          </a:p>
        </p:txBody>
      </p:sp>
      <p:pic>
        <p:nvPicPr>
          <p:cNvPr id="65542" name="Picture 6" descr="https://player.slideplayer.it/95/16163435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011" y="2132856"/>
            <a:ext cx="4475989" cy="3356992"/>
          </a:xfrm>
          <a:prstGeom prst="rect">
            <a:avLst/>
          </a:prstGeom>
          <a:noFill/>
        </p:spPr>
      </p:pic>
      <p:pic>
        <p:nvPicPr>
          <p:cNvPr id="65547" name="Picture 11" descr="https://eucbeniki.sio.si/nit5/1326/akvar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412776"/>
            <a:ext cx="2457185" cy="1656184"/>
          </a:xfrm>
          <a:prstGeom prst="rect">
            <a:avLst/>
          </a:prstGeom>
          <a:noFill/>
        </p:spPr>
      </p:pic>
      <p:pic>
        <p:nvPicPr>
          <p:cNvPr id="13" name="Segnaposto contenuto 3" descr="https://www.chimica-online.it/download/immagini_download/ebollizione-dell-acqua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085184"/>
            <a:ext cx="158417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5868144" y="6027003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 che temperatura bolle l’acqua </a:t>
            </a:r>
          </a:p>
          <a:p>
            <a:r>
              <a:rPr lang="it-IT" sz="1600" dirty="0" smtClean="0"/>
              <a:t>                       oppure                </a:t>
            </a:r>
          </a:p>
          <a:p>
            <a:r>
              <a:rPr lang="it-IT" sz="1600" dirty="0" smtClean="0"/>
              <a:t>Cosa succede quando scaldo l’acqua? </a:t>
            </a:r>
            <a:endParaRPr lang="it-IT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332656"/>
            <a:ext cx="46440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Riferimento pedagogico: Il costruttivismo sociale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" name="Picture 2" descr="Associazione &quot;Scienza under 18&quot; - Milano - Scatti di scienza 2015-20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04664"/>
            <a:ext cx="2176564" cy="1728192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0" y="5503783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b="1" dirty="0" smtClean="0">
                <a:solidFill>
                  <a:srgbClr val="C00000"/>
                </a:solidFill>
              </a:rPr>
              <a:t>Tipologie di laboratorio</a:t>
            </a:r>
            <a:endParaRPr lang="it-IT" sz="1600" b="1" dirty="0" smtClean="0"/>
          </a:p>
          <a:p>
            <a:r>
              <a:rPr lang="it-IT" sz="1600" dirty="0" smtClean="0"/>
              <a:t> Exhibit (</a:t>
            </a:r>
            <a:r>
              <a:rPr lang="it-IT" sz="1600" dirty="0" smtClean="0">
                <a:solidFill>
                  <a:srgbClr val="C00000"/>
                </a:solidFill>
              </a:rPr>
              <a:t>è stato l’innesco di Su18</a:t>
            </a:r>
            <a:r>
              <a:rPr lang="it-IT" sz="1600" dirty="0" smtClean="0"/>
              <a:t>), Fotografia, Illustrazione, Video, Sfide alla Scienza, Teatro scientifico, Simposio,  </a:t>
            </a:r>
            <a:r>
              <a:rPr lang="it-IT" sz="1600" dirty="0" err="1" smtClean="0"/>
              <a:t>Debate</a:t>
            </a:r>
            <a:r>
              <a:rPr lang="it-IT" sz="1600" dirty="0" smtClean="0"/>
              <a:t>, Robotica, Giornalismo e tutto ciò che non abbiamo ancora sperimentato </a:t>
            </a:r>
            <a:r>
              <a:rPr lang="it-IT" dirty="0" smtClean="0"/>
              <a:t>… </a:t>
            </a:r>
            <a:endParaRPr lang="it-IT" dirty="0"/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auto">
          <a:xfrm rot="1707366" flipV="1">
            <a:off x="1402548" y="5005591"/>
            <a:ext cx="5128347" cy="86737"/>
          </a:xfrm>
          <a:prstGeom prst="rightArrow">
            <a:avLst>
              <a:gd name="adj1" fmla="val 50000"/>
              <a:gd name="adj2" fmla="val 32265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64514" name="Picture 2" descr="NS - Fisica: Statica dei fluidi - Legge di Archime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2656"/>
            <a:ext cx="1767086" cy="147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0" y="1"/>
            <a:ext cx="9144000" cy="548680"/>
          </a:xfrm>
          <a:solidFill>
            <a:srgbClr val="92D050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dirty="0" smtClean="0"/>
              <a:t>2- </a:t>
            </a:r>
            <a:r>
              <a:rPr lang="it-IT" b="1" dirty="0" smtClean="0"/>
              <a:t>Il tavolo della transizione </a:t>
            </a:r>
            <a:r>
              <a:rPr lang="it-IT" dirty="0" smtClean="0"/>
              <a:t>– Si prepara il tavolo della comunicazione pubblica simulandolo in classe. Il docente “impara a sparire e gli studenti imparano a diventare protagonisti”. 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400506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Educazione alla comunicazione pubblica dei progetti  </a:t>
            </a:r>
          </a:p>
          <a:p>
            <a:pPr marL="342900" indent="-342900">
              <a:buAutoNum type="arabicPeriod"/>
            </a:pPr>
            <a:r>
              <a:rPr lang="it-IT" dirty="0" smtClean="0"/>
              <a:t>Accoglienza dei visitatori</a:t>
            </a:r>
          </a:p>
          <a:p>
            <a:pPr marL="342900" indent="-342900">
              <a:buAutoNum type="arabicPeriod"/>
            </a:pPr>
            <a:r>
              <a:rPr lang="it-IT" dirty="0" smtClean="0"/>
              <a:t>Il dialogo sul laboratorio sperimentato in classe</a:t>
            </a:r>
          </a:p>
          <a:p>
            <a:pPr marL="342900" indent="-342900">
              <a:buAutoNum type="arabicPeriod"/>
            </a:pPr>
            <a:r>
              <a:rPr lang="it-IT" dirty="0" smtClean="0"/>
              <a:t>Il “congedo” dei visitatori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105273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Come fare. Dipende dal laboratorio. Esempio: Exhibit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Studenti espositori e studenti visitatori – osservatori critici (a rotazione)  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Si agisce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Si discute e si riflette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Si modifica, si cercano nuove soluzioni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Ci si rinforza – si impara a fare squadra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Si assegnano compiti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…..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0" y="1"/>
            <a:ext cx="9144000" cy="692695"/>
          </a:xfrm>
          <a:solidFill>
            <a:srgbClr val="92D050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b="1" dirty="0" smtClean="0"/>
              <a:t>3- Il tavolo della comunicazione pubblica dal punto di vista degli studenti espositori (e visitatori)</a:t>
            </a:r>
            <a:r>
              <a:rPr lang="it-IT" dirty="0" smtClean="0"/>
              <a:t>.  Gestire il dialogo a 3. Potenziamento – Nuovi apprendimenti– Ricostruzione – Incontri - Riflessioni …</a:t>
            </a:r>
            <a:endParaRPr lang="it-IT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713602"/>
            <a:ext cx="406794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r>
              <a:rPr lang="it-I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Ricostruiscono e potenziano concetti scientifici appresi in classe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endParaRPr lang="it-I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r>
              <a:rPr lang="it-I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Costruiscono c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ompetenze scientifiche specifiche (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analizzare, sperimentare, comunicare, ecc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r>
              <a:rPr lang="it-I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Potenziano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competenze trasversali 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(spirito d’iniziativa, capacità di organizzazione, pensiero autonomo, pensiero critico,</a:t>
            </a:r>
            <a:r>
              <a:rPr kumimoji="0" lang="it-IT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problem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solving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ecc.)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endParaRPr kumimoji="0" lang="it-I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Potenziano competenze di cittadinanza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(mettersi in gioco, incuriosirsi, effettuare scelte, relazionarsi e collaborare con gli altri ecc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endParaRPr lang="it-I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r>
              <a:rPr lang="it-I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Esercitano nuove abilità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endParaRPr lang="it-I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r>
              <a:rPr lang="it-I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Apprendono o comunque sono incuriositi da nuovi progetti</a:t>
            </a:r>
            <a:endParaRPr lang="it-IT" sz="16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371600" algn="r"/>
                <a:tab pos="228600" algn="r"/>
                <a:tab pos="3060700" algn="ctr"/>
                <a:tab pos="6119813" algn="r"/>
              </a:tabLst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11960" y="1700808"/>
            <a:ext cx="33843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A. Einstein: </a:t>
            </a:r>
            <a:r>
              <a:rPr lang="it-IT" i="1" dirty="0" smtClean="0">
                <a:solidFill>
                  <a:prstClr val="black"/>
                </a:solidFill>
              </a:rPr>
              <a:t>“</a:t>
            </a:r>
            <a:r>
              <a:rPr lang="it-IT" sz="1600" i="1" dirty="0" smtClean="0">
                <a:solidFill>
                  <a:prstClr val="black"/>
                </a:solidFill>
              </a:rPr>
              <a:t>Non hai veramente capito qualcosa fino a quando non sei in grado di spiegarlo a tua nonna”.</a:t>
            </a:r>
            <a:r>
              <a:rPr lang="it-IT" sz="1600" dirty="0" smtClean="0">
                <a:solidFill>
                  <a:prstClr val="black"/>
                </a:solidFill>
              </a:rPr>
              <a:t> </a:t>
            </a:r>
            <a:endParaRPr lang="it-IT" sz="1600" b="1" dirty="0"/>
          </a:p>
        </p:txBody>
      </p:sp>
      <p:pic>
        <p:nvPicPr>
          <p:cNvPr id="6" name="Picture 7" descr="einst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085" y="692697"/>
            <a:ext cx="1589052" cy="194421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4283968" y="692696"/>
            <a:ext cx="32403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it-IT" sz="1600" b="1" dirty="0" smtClean="0"/>
              <a:t>Psicologia cognitiva</a:t>
            </a:r>
            <a:r>
              <a:rPr lang="it-IT" sz="1600" dirty="0" smtClean="0"/>
              <a:t>.  </a:t>
            </a:r>
            <a:r>
              <a:rPr lang="it-IT" sz="1600" i="1" dirty="0" smtClean="0"/>
              <a:t>Si ricorda il 10 % di ciò che si ascolta e il 90 % di ciò che si insegna</a:t>
            </a:r>
            <a:r>
              <a:rPr lang="it-IT" dirty="0" smtClean="0"/>
              <a:t>.</a:t>
            </a:r>
            <a:endParaRPr lang="it-IT" dirty="0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3923928" y="2636912"/>
          <a:ext cx="5220072" cy="4221087"/>
        </p:xfrm>
        <a:graphic>
          <a:graphicData uri="http://schemas.openxmlformats.org/presentationml/2006/ole">
            <p:oleObj spid="_x0000_s62465" name="Grafico" r:id="rId4" imgW="5134051" imgH="30862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0" y="1"/>
            <a:ext cx="9144000" cy="692695"/>
          </a:xfrm>
          <a:solidFill>
            <a:srgbClr val="92D050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b="1" dirty="0" smtClean="0"/>
              <a:t>3- Il tavolo della comunicazione pubblica dal punto di vista dei docenti</a:t>
            </a:r>
            <a:r>
              <a:rPr lang="it-IT" dirty="0" smtClean="0"/>
              <a:t>. </a:t>
            </a:r>
          </a:p>
          <a:p>
            <a:pPr>
              <a:buNone/>
            </a:pPr>
            <a:r>
              <a:rPr lang="it-IT" dirty="0" smtClean="0"/>
              <a:t>Su18 ha creato un nuovo ambiente di apprendimento, formazione e ricerca.   </a:t>
            </a:r>
            <a:endParaRPr lang="it-IT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836712"/>
            <a:ext cx="3923928" cy="5509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187325" algn="l"/>
                <a:tab pos="450850" algn="l"/>
              </a:tabLst>
            </a:pPr>
            <a:r>
              <a:rPr lang="it-IT" sz="1600" dirty="0" smtClean="0">
                <a:latin typeface="+mj-lt"/>
                <a:ea typeface="Calibri" pitchFamily="34" charset="0"/>
                <a:cs typeface="Arial" pitchFamily="34" charset="0"/>
              </a:rPr>
              <a:t>Su18 “mette in vetrina” i propri progetti e quelli degli altri in un modo nuovo: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50850" algn="l"/>
              </a:tabLst>
            </a:pPr>
            <a:r>
              <a:rPr lang="it-IT" sz="1600" dirty="0" smtClean="0">
                <a:latin typeface="+mj-lt"/>
                <a:ea typeface="Calibri" pitchFamily="34" charset="0"/>
                <a:cs typeface="Arial" pitchFamily="34" charset="0"/>
              </a:rPr>
              <a:t>       </a:t>
            </a:r>
            <a:r>
              <a:rPr lang="it-IT" sz="1600" i="1" dirty="0" smtClean="0">
                <a:latin typeface="+mj-lt"/>
                <a:ea typeface="Calibri" pitchFamily="34" charset="0"/>
                <a:cs typeface="Arial" pitchFamily="34" charset="0"/>
              </a:rPr>
              <a:t>Si passa dal Progetto raccontato o mostrato dai docenti in conferenze, articoli, incontri di formazione … al Progetto inter-agito dagli studenti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50850" algn="l"/>
              </a:tabLst>
            </a:pPr>
            <a:endParaRPr kumimoji="0" lang="it-IT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50850" algn="l"/>
              </a:tabLst>
            </a:pPr>
            <a:r>
              <a:rPr kumimoji="0" lang="it-IT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50850" algn="l"/>
              </a:tabLst>
            </a:pPr>
            <a:r>
              <a:rPr lang="it-IT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lang="it-IT" sz="1600" dirty="0" smtClean="0">
                <a:latin typeface="+mj-lt"/>
                <a:ea typeface="Calibri" pitchFamily="34" charset="0"/>
                <a:cs typeface="Arial" pitchFamily="34" charset="0"/>
              </a:rPr>
              <a:t>Su18 da la possibilità di far parte di un </a:t>
            </a:r>
            <a:r>
              <a:rPr lang="it-IT" sz="1600" b="1" dirty="0" smtClean="0">
                <a:latin typeface="+mj-lt"/>
                <a:ea typeface="Calibri" pitchFamily="34" charset="0"/>
                <a:cs typeface="Arial" pitchFamily="34" charset="0"/>
              </a:rPr>
              <a:t>circuito virtuoso </a:t>
            </a:r>
            <a:r>
              <a:rPr lang="it-IT" sz="1600" dirty="0" smtClean="0">
                <a:latin typeface="+mj-lt"/>
                <a:ea typeface="Calibri" pitchFamily="34" charset="0"/>
                <a:cs typeface="Arial" pitchFamily="34" charset="0"/>
              </a:rPr>
              <a:t>come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lphaLcPeriod"/>
              <a:tabLst>
                <a:tab pos="187325" algn="l"/>
                <a:tab pos="450850" algn="l"/>
              </a:tabLst>
            </a:pPr>
            <a:r>
              <a:rPr lang="it-IT" sz="1600" dirty="0" smtClean="0">
                <a:latin typeface="+mj-lt"/>
                <a:ea typeface="Calibri" pitchFamily="34" charset="0"/>
                <a:cs typeface="Arial" pitchFamily="34" charset="0"/>
              </a:rPr>
              <a:t>visitatori,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lphaLcPeriod"/>
              <a:tabLst>
                <a:tab pos="187325" algn="l"/>
                <a:tab pos="450850" algn="l"/>
              </a:tabLst>
            </a:pPr>
            <a:r>
              <a:rPr lang="it-IT" sz="1600" dirty="0" smtClean="0">
                <a:latin typeface="+mj-lt"/>
                <a:ea typeface="Calibri" pitchFamily="34" charset="0"/>
                <a:cs typeface="Arial" pitchFamily="34" charset="0"/>
              </a:rPr>
              <a:t>espositori,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lphaLcPeriod"/>
              <a:tabLst>
                <a:tab pos="187325" algn="l"/>
                <a:tab pos="450850" algn="l"/>
              </a:tabLst>
            </a:pPr>
            <a:r>
              <a:rPr lang="it-IT" sz="1600" dirty="0" smtClean="0">
                <a:latin typeface="+mj-lt"/>
                <a:ea typeface="Calibri" pitchFamily="34" charset="0"/>
                <a:cs typeface="Arial" pitchFamily="34" charset="0"/>
              </a:rPr>
              <a:t>formatori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lphaLcPeriod"/>
              <a:tabLst>
                <a:tab pos="187325" algn="l"/>
                <a:tab pos="450850" algn="l"/>
              </a:tabLst>
            </a:pPr>
            <a:r>
              <a:rPr lang="it-IT" sz="1600" dirty="0" smtClean="0">
                <a:latin typeface="+mj-lt"/>
                <a:ea typeface="Calibri" pitchFamily="34" charset="0"/>
                <a:cs typeface="Arial" pitchFamily="34" charset="0"/>
              </a:rPr>
              <a:t>ricercatori: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50850" algn="l"/>
              </a:tabLst>
            </a:pPr>
            <a:r>
              <a:rPr lang="it-IT" sz="1600" dirty="0" smtClean="0">
                <a:latin typeface="+mj-lt"/>
                <a:ea typeface="Calibri" pitchFamily="34" charset="0"/>
                <a:cs typeface="Arial" pitchFamily="34" charset="0"/>
              </a:rPr>
              <a:t> Su18 collabora con </a:t>
            </a:r>
            <a:r>
              <a:rPr lang="it-IT" sz="1600" dirty="0" smtClean="0">
                <a:latin typeface="+mj-lt"/>
              </a:rPr>
              <a:t>Università – Altre agenzie di formazione - Enti di ricerca – Fondazioni - Società …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50850" algn="l"/>
              </a:tabLst>
            </a:pPr>
            <a:r>
              <a:rPr lang="it-IT" sz="1600" i="1" dirty="0" smtClean="0">
                <a:solidFill>
                  <a:schemeClr val="accent1"/>
                </a:solidFill>
                <a:latin typeface="+mj-lt"/>
              </a:rPr>
              <a:t>Tutti i Musei scientifici milanesi – Tutte le Università milanesi: Scatti: Su18 e </a:t>
            </a:r>
            <a:r>
              <a:rPr lang="it-IT" sz="1600" i="1" dirty="0" err="1" smtClean="0">
                <a:solidFill>
                  <a:schemeClr val="accent1"/>
                </a:solidFill>
                <a:latin typeface="+mj-lt"/>
              </a:rPr>
              <a:t>UniMi</a:t>
            </a:r>
            <a:r>
              <a:rPr lang="it-IT" sz="1600" i="1" dirty="0" smtClean="0">
                <a:solidFill>
                  <a:schemeClr val="accent1"/>
                </a:solidFill>
                <a:latin typeface="+mj-lt"/>
              </a:rPr>
              <a:t> - Orto Botanico di Brera – Accordo quadro con l’</a:t>
            </a:r>
            <a:r>
              <a:rPr lang="it-IT" sz="1600" i="1" dirty="0" err="1" smtClean="0">
                <a:solidFill>
                  <a:schemeClr val="accent1"/>
                </a:solidFill>
                <a:latin typeface="+mj-lt"/>
              </a:rPr>
              <a:t>UniBicocca</a:t>
            </a:r>
            <a:r>
              <a:rPr lang="it-IT" sz="1600" i="1" dirty="0" smtClean="0">
                <a:solidFill>
                  <a:schemeClr val="accent1"/>
                </a:solidFill>
                <a:latin typeface="+mj-lt"/>
              </a:rPr>
              <a:t>, </a:t>
            </a:r>
            <a:r>
              <a:rPr lang="it-IT" sz="1600" i="1" dirty="0" err="1" smtClean="0">
                <a:solidFill>
                  <a:schemeClr val="accent1"/>
                </a:solidFill>
                <a:latin typeface="+mj-lt"/>
              </a:rPr>
              <a:t>PoliMI</a:t>
            </a:r>
            <a:r>
              <a:rPr lang="it-IT" sz="1600" i="1" dirty="0" smtClean="0">
                <a:solidFill>
                  <a:schemeClr val="accent1"/>
                </a:solidFill>
                <a:latin typeface="+mj-lt"/>
              </a:rPr>
              <a:t>, Piccolo Teatro,  ANISN, ecc..)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12" name="Picture 8" descr="Scienza under 18 isontina | Fogliano Redipúg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284" y="692696"/>
            <a:ext cx="2595627" cy="1944216"/>
          </a:xfrm>
          <a:prstGeom prst="rect">
            <a:avLst/>
          </a:prstGeom>
          <a:noFill/>
        </p:spPr>
      </p:pic>
      <p:pic>
        <p:nvPicPr>
          <p:cNvPr id="98314" name="Picture 10" descr="Scienza under 18 isontina | Fogliano Redipúg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097" y="2636912"/>
            <a:ext cx="2733903" cy="1296144"/>
          </a:xfrm>
          <a:prstGeom prst="rect">
            <a:avLst/>
          </a:prstGeom>
          <a:noFill/>
        </p:spPr>
      </p:pic>
      <p:pic>
        <p:nvPicPr>
          <p:cNvPr id="92162" name="Picture 2" descr="Scienza under 18 isontina | Fogliano Redipúg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92696"/>
            <a:ext cx="2627784" cy="1968303"/>
          </a:xfrm>
          <a:prstGeom prst="rect">
            <a:avLst/>
          </a:prstGeom>
          <a:noFill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36912"/>
            <a:ext cx="1310258" cy="13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 descr="Matematica per osservare, Matematica per ragiona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1790" y="3933056"/>
            <a:ext cx="387221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19672" y="0"/>
            <a:ext cx="5256584" cy="1268760"/>
          </a:xfrm>
          <a:solidFill>
            <a:srgbClr val="92D050"/>
          </a:solidFill>
          <a:ln>
            <a:solidFill>
              <a:srgbClr val="FFFFCC"/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1400" b="1" dirty="0" smtClean="0">
                <a:latin typeface="Tahoma" pitchFamily="34" charset="0"/>
              </a:rPr>
              <a:t>Su18 ha frantumato “</a:t>
            </a:r>
            <a:r>
              <a:rPr lang="it-IT" sz="1400" b="1" i="1" dirty="0" smtClean="0">
                <a:latin typeface="Tahoma" pitchFamily="34" charset="0"/>
              </a:rPr>
              <a:t>la quarta parete della Scuola</a:t>
            </a:r>
            <a:r>
              <a:rPr lang="it-IT" sz="1400" b="1" dirty="0" smtClean="0">
                <a:latin typeface="Tahoma" pitchFamily="34" charset="0"/>
              </a:rPr>
              <a:t>”. </a:t>
            </a:r>
            <a:r>
              <a:rPr lang="it-IT" sz="1400" dirty="0" smtClean="0">
                <a:latin typeface="Tahoma" pitchFamily="34" charset="0"/>
              </a:rPr>
              <a:t>Dal modello di comunicazione “Rio delle Amazzoni” (il sapere scientifico è unico e fluisce in modo top down ) …</a:t>
            </a:r>
            <a:br>
              <a:rPr lang="it-IT" sz="1400" dirty="0" smtClean="0">
                <a:latin typeface="Tahoma" pitchFamily="34" charset="0"/>
              </a:rPr>
            </a:br>
            <a:r>
              <a:rPr lang="it-IT" sz="1400" b="1" dirty="0" smtClean="0">
                <a:latin typeface="Tahoma" pitchFamily="34" charset="0"/>
              </a:rPr>
              <a:t>… </a:t>
            </a:r>
            <a:r>
              <a:rPr lang="it-IT" sz="1400" dirty="0" smtClean="0">
                <a:latin typeface="Tahoma" pitchFamily="34" charset="0"/>
              </a:rPr>
              <a:t>Al “Modello Venezia”n ( saperi scientifici vengono scambiati negoziati, rielaborati – </a:t>
            </a:r>
            <a:r>
              <a:rPr lang="it-IT" sz="1400" dirty="0" err="1" smtClean="0">
                <a:latin typeface="Tahoma" pitchFamily="34" charset="0"/>
              </a:rPr>
              <a:t>riscambiati</a:t>
            </a:r>
            <a:r>
              <a:rPr lang="it-IT" sz="1400" dirty="0" smtClean="0">
                <a:latin typeface="Tahoma" pitchFamily="34" charset="0"/>
              </a:rPr>
              <a:t> …)</a:t>
            </a:r>
            <a:endParaRPr lang="it-IT" sz="14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6147" name="Picture 3" descr="universit%C3%A0-di-palermo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64339" y="1268415"/>
            <a:ext cx="2379662" cy="1584325"/>
          </a:xfrm>
        </p:spPr>
      </p:pic>
      <p:pic>
        <p:nvPicPr>
          <p:cNvPr id="6148" name="Picture 4" descr="scuol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1" y="3429000"/>
            <a:ext cx="2570163" cy="1919288"/>
          </a:xfrm>
          <a:noFill/>
        </p:spPr>
      </p:pic>
      <p:pic>
        <p:nvPicPr>
          <p:cNvPr id="6149" name="Picture 5" descr="Scienziati-si-divent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114" y="1341438"/>
            <a:ext cx="2811462" cy="1524000"/>
          </a:xfrm>
          <a:noFill/>
        </p:spPr>
      </p:pic>
      <p:sp>
        <p:nvSpPr>
          <p:cNvPr id="6150" name="AutoShape 10"/>
          <p:cNvSpPr>
            <a:spLocks noChangeArrowheads="1"/>
          </p:cNvSpPr>
          <p:nvPr/>
        </p:nvSpPr>
        <p:spPr bwMode="auto">
          <a:xfrm rot="4423503">
            <a:off x="2734469" y="4474370"/>
            <a:ext cx="74612" cy="1441450"/>
          </a:xfrm>
          <a:prstGeom prst="upDownArrow">
            <a:avLst>
              <a:gd name="adj1" fmla="val 50000"/>
              <a:gd name="adj2" fmla="val 386386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6151" name="Picture 12" descr="adesiv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06977"/>
            <a:ext cx="20891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3" descr="$_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844677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4" descr="popolazion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551614" y="5076827"/>
            <a:ext cx="2592387" cy="1781175"/>
          </a:xfrm>
          <a:noFill/>
        </p:spPr>
      </p:pic>
      <p:sp>
        <p:nvSpPr>
          <p:cNvPr id="6154" name="AutoShape 18"/>
          <p:cNvSpPr>
            <a:spLocks noChangeArrowheads="1"/>
          </p:cNvSpPr>
          <p:nvPr/>
        </p:nvSpPr>
        <p:spPr bwMode="auto">
          <a:xfrm rot="-7529519">
            <a:off x="2394744" y="1697833"/>
            <a:ext cx="115888" cy="1609725"/>
          </a:xfrm>
          <a:prstGeom prst="upDownArrow">
            <a:avLst>
              <a:gd name="adj1" fmla="val 50000"/>
              <a:gd name="adj2" fmla="val 299929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5" name="AutoShape 19"/>
          <p:cNvSpPr>
            <a:spLocks noChangeArrowheads="1"/>
          </p:cNvSpPr>
          <p:nvPr/>
        </p:nvSpPr>
        <p:spPr bwMode="auto">
          <a:xfrm rot="-2814127">
            <a:off x="2686844" y="2512219"/>
            <a:ext cx="96838" cy="2374900"/>
          </a:xfrm>
          <a:prstGeom prst="upDownArrow">
            <a:avLst>
              <a:gd name="adj1" fmla="val 50000"/>
              <a:gd name="adj2" fmla="val 490489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6" name="AutoShape 20"/>
          <p:cNvSpPr>
            <a:spLocks noChangeArrowheads="1"/>
          </p:cNvSpPr>
          <p:nvPr/>
        </p:nvSpPr>
        <p:spPr bwMode="auto">
          <a:xfrm rot="-5400000">
            <a:off x="4292600" y="3924300"/>
            <a:ext cx="127000" cy="4464050"/>
          </a:xfrm>
          <a:prstGeom prst="upDownArrow">
            <a:avLst>
              <a:gd name="adj1" fmla="val 50000"/>
              <a:gd name="adj2" fmla="val 703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800">
              <a:solidFill>
                <a:srgbClr val="FF3300"/>
              </a:solidFill>
              <a:latin typeface="Simpson" pitchFamily="2" charset="0"/>
            </a:endParaRPr>
          </a:p>
        </p:txBody>
      </p:sp>
      <p:pic>
        <p:nvPicPr>
          <p:cNvPr id="6157" name="Picture 21" descr="map-ve_b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0"/>
            <a:ext cx="2267744" cy="150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AutoShape 57"/>
          <p:cNvSpPr>
            <a:spLocks noChangeArrowheads="1"/>
          </p:cNvSpPr>
          <p:nvPr/>
        </p:nvSpPr>
        <p:spPr bwMode="auto">
          <a:xfrm rot="2160535">
            <a:off x="2760663" y="2530475"/>
            <a:ext cx="100012" cy="2940050"/>
          </a:xfrm>
          <a:prstGeom prst="upDownArrow">
            <a:avLst>
              <a:gd name="adj1" fmla="val 50000"/>
              <a:gd name="adj2" fmla="val 587939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9" name="AutoShape 58"/>
          <p:cNvSpPr>
            <a:spLocks noChangeArrowheads="1"/>
          </p:cNvSpPr>
          <p:nvPr/>
        </p:nvSpPr>
        <p:spPr bwMode="auto">
          <a:xfrm rot="10800000">
            <a:off x="4356100" y="2852740"/>
            <a:ext cx="215900" cy="782637"/>
          </a:xfrm>
          <a:prstGeom prst="upDownArrow">
            <a:avLst>
              <a:gd name="adj1" fmla="val 50000"/>
              <a:gd name="adj2" fmla="val 58034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0" name="AutoShape 59"/>
          <p:cNvSpPr>
            <a:spLocks noChangeArrowheads="1"/>
          </p:cNvSpPr>
          <p:nvPr/>
        </p:nvSpPr>
        <p:spPr bwMode="auto">
          <a:xfrm flipH="1">
            <a:off x="8532813" y="2924175"/>
            <a:ext cx="74612" cy="2289175"/>
          </a:xfrm>
          <a:prstGeom prst="upDownArrow">
            <a:avLst>
              <a:gd name="adj1" fmla="val 50000"/>
              <a:gd name="adj2" fmla="val 613621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1" name="AutoShape 60"/>
          <p:cNvSpPr>
            <a:spLocks noChangeArrowheads="1"/>
          </p:cNvSpPr>
          <p:nvPr/>
        </p:nvSpPr>
        <p:spPr bwMode="auto">
          <a:xfrm rot="-3844217">
            <a:off x="6283326" y="1570039"/>
            <a:ext cx="104775" cy="1149350"/>
          </a:xfrm>
          <a:prstGeom prst="upDownArrow">
            <a:avLst>
              <a:gd name="adj1" fmla="val 50000"/>
              <a:gd name="adj2" fmla="val 230567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2" name="AutoShape 61"/>
          <p:cNvSpPr>
            <a:spLocks noChangeArrowheads="1"/>
          </p:cNvSpPr>
          <p:nvPr/>
        </p:nvSpPr>
        <p:spPr bwMode="auto">
          <a:xfrm rot="-6742979">
            <a:off x="6509544" y="2075658"/>
            <a:ext cx="106363" cy="2901950"/>
          </a:xfrm>
          <a:prstGeom prst="upDownArrow">
            <a:avLst>
              <a:gd name="adj1" fmla="val 50000"/>
              <a:gd name="adj2" fmla="val 343569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3" name="AutoShape 62"/>
          <p:cNvSpPr>
            <a:spLocks noChangeArrowheads="1"/>
          </p:cNvSpPr>
          <p:nvPr/>
        </p:nvSpPr>
        <p:spPr bwMode="auto">
          <a:xfrm rot="-2025070">
            <a:off x="6824663" y="1770063"/>
            <a:ext cx="95250" cy="3744912"/>
          </a:xfrm>
          <a:prstGeom prst="upDownArrow">
            <a:avLst>
              <a:gd name="adj1" fmla="val 50000"/>
              <a:gd name="adj2" fmla="val 786333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4" name="AutoShape 63"/>
          <p:cNvSpPr>
            <a:spLocks noChangeArrowheads="1"/>
          </p:cNvSpPr>
          <p:nvPr/>
        </p:nvSpPr>
        <p:spPr bwMode="auto">
          <a:xfrm rot="-3630438">
            <a:off x="6151563" y="4611688"/>
            <a:ext cx="128588" cy="1223963"/>
          </a:xfrm>
          <a:prstGeom prst="upDownArrow">
            <a:avLst>
              <a:gd name="adj1" fmla="val 50000"/>
              <a:gd name="adj2" fmla="val 194159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5" name="AutoShape 64"/>
          <p:cNvSpPr>
            <a:spLocks noChangeArrowheads="1"/>
          </p:cNvSpPr>
          <p:nvPr/>
        </p:nvSpPr>
        <p:spPr bwMode="auto">
          <a:xfrm rot="10800000">
            <a:off x="900114" y="3860800"/>
            <a:ext cx="71437" cy="1214438"/>
          </a:xfrm>
          <a:prstGeom prst="upDownArrow">
            <a:avLst>
              <a:gd name="adj1" fmla="val 50000"/>
              <a:gd name="adj2" fmla="val 340003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2" name="Picture 5" descr="CoverLibroSu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2852936"/>
            <a:ext cx="1728192" cy="251706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3" name="CasellaDiTesto 22"/>
          <p:cNvSpPr txBox="1"/>
          <p:nvPr/>
        </p:nvSpPr>
        <p:spPr>
          <a:xfrm>
            <a:off x="4932040" y="508518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2011</a:t>
            </a:r>
            <a:endParaRPr lang="it-IT" sz="1400" dirty="0"/>
          </a:p>
        </p:txBody>
      </p:sp>
      <p:pic>
        <p:nvPicPr>
          <p:cNvPr id="24" name="Picture 2" descr="Una Casa Per Crescere | Dietro le quinte: IL TEATRO TRA PALCO E REALTÀ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4437112"/>
            <a:ext cx="1962919" cy="1470295"/>
          </a:xfrm>
          <a:prstGeom prst="rect">
            <a:avLst/>
          </a:prstGeom>
          <a:noFill/>
        </p:spPr>
      </p:pic>
      <p:pic>
        <p:nvPicPr>
          <p:cNvPr id="26" name="Picture 56" descr="436ee12914317da306874243337573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0"/>
            <a:ext cx="1691679" cy="18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0" y="-171400"/>
            <a:ext cx="9144000" cy="64807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Su18 e il quadro europeo e italiano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764704"/>
            <a:ext cx="4067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 </a:t>
            </a:r>
            <a:r>
              <a:rPr lang="it-IT" b="1" dirty="0" smtClean="0"/>
              <a:t>Abilità di base </a:t>
            </a:r>
            <a:r>
              <a:rPr lang="it-IT" dirty="0" smtClean="0"/>
              <a:t>(letteraria, numerica, scientifica, digitale, finanziaria, culturale e civica).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Competenze trasversali</a:t>
            </a:r>
            <a:r>
              <a:rPr lang="it-IT" dirty="0" smtClean="0"/>
              <a:t>. Le 4C:</a:t>
            </a:r>
          </a:p>
          <a:p>
            <a:pPr marL="342900" indent="-342900"/>
            <a:r>
              <a:rPr lang="it-IT" dirty="0" smtClean="0"/>
              <a:t>      </a:t>
            </a:r>
            <a:r>
              <a:rPr lang="it-IT" i="1" dirty="0" err="1" smtClean="0"/>
              <a:t>Critical</a:t>
            </a:r>
            <a:r>
              <a:rPr lang="it-IT" i="1" dirty="0" smtClean="0"/>
              <a:t> </a:t>
            </a:r>
            <a:r>
              <a:rPr lang="it-IT" i="1" dirty="0" err="1" smtClean="0"/>
              <a:t>thinking</a:t>
            </a:r>
            <a:r>
              <a:rPr lang="it-IT" i="1" dirty="0" smtClean="0"/>
              <a:t> </a:t>
            </a:r>
            <a:r>
              <a:rPr lang="it-IT" dirty="0" smtClean="0"/>
              <a:t>-  pensiero critico</a:t>
            </a:r>
          </a:p>
          <a:p>
            <a:r>
              <a:rPr lang="it-IT" dirty="0" smtClean="0"/>
              <a:t>      Creatività</a:t>
            </a:r>
          </a:p>
          <a:p>
            <a:r>
              <a:rPr lang="it-IT" dirty="0" smtClean="0"/>
              <a:t>      Comunicazione </a:t>
            </a:r>
          </a:p>
          <a:p>
            <a:r>
              <a:rPr lang="it-IT" dirty="0" smtClean="0"/>
              <a:t>      Collaborazione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3.   Qualità caratteriali </a:t>
            </a:r>
            <a:r>
              <a:rPr lang="it-IT" dirty="0" smtClean="0"/>
              <a:t>(curiosità, iniziativa, perseveranza, flessibilità, leadership, consapevolezza sociale e culturale).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139952" y="1196752"/>
            <a:ext cx="50040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t-IT" i="1" dirty="0" smtClean="0"/>
              <a:t>adozione di metodologie innovative</a:t>
            </a:r>
          </a:p>
          <a:p>
            <a:pPr marL="342900" lvl="0" indent="-342900"/>
            <a:endParaRPr lang="it-IT" i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it-IT" i="1" dirty="0" smtClean="0"/>
              <a:t>coinvolgimento degli studenti in progetti pratici e </a:t>
            </a:r>
            <a:r>
              <a:rPr lang="it-IT" i="1" dirty="0" err="1" smtClean="0"/>
              <a:t>laboratoriali</a:t>
            </a:r>
            <a:endParaRPr lang="it-IT" i="1" dirty="0" smtClean="0"/>
          </a:p>
          <a:p>
            <a:pPr marL="342900" indent="-342900">
              <a:buFontTx/>
              <a:buAutoNum type="arabicPeriod"/>
            </a:pPr>
            <a:endParaRPr lang="it-IT" dirty="0" smtClean="0"/>
          </a:p>
          <a:p>
            <a:pPr marL="342900" indent="-342900">
              <a:buFontTx/>
              <a:buAutoNum type="arabicPeriod"/>
            </a:pPr>
            <a:r>
              <a:rPr lang="it-IT" i="1" dirty="0" smtClean="0"/>
              <a:t>maggiore utilizzo del </a:t>
            </a:r>
            <a:r>
              <a:rPr lang="it-IT" i="1" dirty="0" err="1" smtClean="0"/>
              <a:t>problem</a:t>
            </a:r>
            <a:r>
              <a:rPr lang="it-IT" i="1" dirty="0" smtClean="0"/>
              <a:t> </a:t>
            </a:r>
            <a:r>
              <a:rPr lang="it-IT" i="1" dirty="0" err="1" smtClean="0"/>
              <a:t>solving</a:t>
            </a:r>
            <a:endParaRPr lang="it-IT" i="1" dirty="0" smtClean="0"/>
          </a:p>
          <a:p>
            <a:pPr marL="342900" indent="-342900">
              <a:buFontTx/>
              <a:buAutoNum type="arabicPeriod"/>
            </a:pPr>
            <a:endParaRPr lang="it-IT" dirty="0" smtClean="0"/>
          </a:p>
          <a:p>
            <a:pPr marL="342900" indent="-342900">
              <a:buFontTx/>
              <a:buAutoNum type="arabicPeriod"/>
            </a:pPr>
            <a:r>
              <a:rPr lang="it-IT" i="1" dirty="0" smtClean="0"/>
              <a:t>sviluppo del pensiero critico dei ragazzi di fronte alle sfide poste dalla società digitale</a:t>
            </a:r>
          </a:p>
          <a:p>
            <a:pPr marL="342900" indent="-342900">
              <a:buFontTx/>
              <a:buAutoNum type="arabicPeriod"/>
            </a:pPr>
            <a:endParaRPr lang="it-IT" i="1" dirty="0" smtClean="0"/>
          </a:p>
          <a:p>
            <a:pPr marL="342900" indent="-342900">
              <a:buFontTx/>
              <a:buAutoNum type="arabicPeriod"/>
            </a:pPr>
            <a:r>
              <a:rPr lang="it-IT" i="1" dirty="0" smtClean="0"/>
              <a:t>didattica cooperativa</a:t>
            </a:r>
          </a:p>
          <a:p>
            <a:pPr marL="342900" indent="-342900">
              <a:buFontTx/>
              <a:buAutoNum type="arabicPeriod"/>
            </a:pPr>
            <a:endParaRPr lang="it-IT" i="1" dirty="0" smtClean="0"/>
          </a:p>
          <a:p>
            <a:pPr marL="342900" lvl="0" indent="-342900">
              <a:buAutoNum type="arabicPeriod"/>
            </a:pPr>
            <a:r>
              <a:rPr lang="it-IT" i="1" dirty="0" smtClean="0"/>
              <a:t>attività di orientamento  </a:t>
            </a:r>
          </a:p>
          <a:p>
            <a:pPr marL="342900" lvl="0" indent="-342900">
              <a:buAutoNum type="arabicPeriod"/>
            </a:pPr>
            <a:endParaRPr lang="it-IT" dirty="0" smtClean="0"/>
          </a:p>
          <a:p>
            <a:pPr marL="342900" lvl="0" indent="-342900">
              <a:buAutoNum type="arabicPeriod"/>
            </a:pPr>
            <a:r>
              <a:rPr lang="it-IT" i="1" dirty="0" smtClean="0"/>
              <a:t>sviluppo delle competenze digitali e del pensiero computazionale</a:t>
            </a:r>
          </a:p>
          <a:p>
            <a:pPr marL="342900" lvl="0" indent="-342900">
              <a:buAutoNum type="arabicPeriod"/>
            </a:pPr>
            <a:endParaRPr lang="it-IT" i="1" dirty="0" smtClean="0"/>
          </a:p>
          <a:p>
            <a:pPr marL="342900" lvl="0" indent="-342900">
              <a:buAutoNum type="arabicPeriod"/>
            </a:pPr>
            <a:r>
              <a:rPr lang="it-IT" i="1" dirty="0" smtClean="0"/>
              <a:t>ricorso alla pianificazione individuale per la scelta degli argomenti di studio, anche in base alle preferenze dello studente</a:t>
            </a:r>
            <a:endParaRPr lang="it-IT" dirty="0" smtClean="0"/>
          </a:p>
          <a:p>
            <a:pPr marL="342900" lvl="0" indent="-342900"/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0" y="476672"/>
            <a:ext cx="43559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2015. Il </a:t>
            </a:r>
            <a:r>
              <a:rPr lang="it-IT" b="1" i="1" dirty="0" smtClean="0"/>
              <a:t>World </a:t>
            </a:r>
            <a:r>
              <a:rPr lang="it-IT" b="1" i="1" dirty="0" err="1" smtClean="0"/>
              <a:t>Economic</a:t>
            </a:r>
            <a:r>
              <a:rPr lang="it-IT" b="1" i="1" dirty="0" smtClean="0"/>
              <a:t> Forum</a:t>
            </a:r>
            <a:r>
              <a:rPr lang="it-IT" b="1" dirty="0" smtClean="0"/>
              <a:t> : Le 16 competenze chiave per il XXI secolo</a:t>
            </a:r>
            <a:r>
              <a:rPr lang="it-IT" dirty="0" smtClean="0"/>
              <a:t> 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83968" y="476672"/>
            <a:ext cx="48600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it-IT" b="1" dirty="0" smtClean="0"/>
              <a:t>2023. MIM. Annuncio delle Linee guida metodologiche per l’Insegnamento delle STEM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939</Words>
  <Application>Microsoft Office PowerPoint</Application>
  <PresentationFormat>Presentazione su schermo (4:3)</PresentationFormat>
  <Paragraphs>145</Paragraphs>
  <Slides>10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Tema di Office</vt:lpstr>
      <vt:lpstr>Grafico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Su18 ha frantumato “la quarta parete della Scuola”. Dal modello di comunicazione “Rio delle Amazzoni” (il sapere scientifico è unico e fluisce in modo top down ) … … Al “Modello Venezia”n ( saperi scientifici vengono scambiati negoziati, rielaborati – riscambiati …)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pietro</dc:creator>
  <cp:lastModifiedBy>pietro</cp:lastModifiedBy>
  <cp:revision>193</cp:revision>
  <dcterms:created xsi:type="dcterms:W3CDTF">2023-09-20T07:24:31Z</dcterms:created>
  <dcterms:modified xsi:type="dcterms:W3CDTF">2023-10-05T09:54:03Z</dcterms:modified>
</cp:coreProperties>
</file>